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47" r:id="rId3"/>
    <p:sldId id="348" r:id="rId4"/>
    <p:sldId id="349" r:id="rId5"/>
    <p:sldId id="350" r:id="rId6"/>
    <p:sldId id="351" r:id="rId7"/>
    <p:sldId id="279" r:id="rId8"/>
  </p:sldIdLst>
  <p:sldSz cx="9144000" cy="6858000" type="screen4x3"/>
  <p:notesSz cx="6797675" cy="99266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Μητσούλα, Πόπη" initials="ΜΠ" lastIdx="1" clrIdx="0">
    <p:extLst/>
  </p:cmAuthor>
  <p:cmAuthor id="2" name="ΕΥΘΥΜΙΟΥ ΕΛΕΥΘΕΡΙΑ" initials="ΕΕ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  <a:srgbClr val="FF00FF"/>
    <a:srgbClr val="009900"/>
    <a:srgbClr val="CC99FF"/>
    <a:srgbClr val="FFFF00"/>
    <a:srgbClr val="CCFF33"/>
    <a:srgbClr val="FFCC00"/>
    <a:srgbClr val="0066F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62558" autoAdjust="0"/>
  </p:normalViewPr>
  <p:slideViewPr>
    <p:cSldViewPr>
      <p:cViewPr varScale="1">
        <p:scale>
          <a:sx n="72" d="100"/>
          <a:sy n="72" d="100"/>
        </p:scale>
        <p:origin x="21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26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52D2226-98AC-4AFE-B657-9ACF05BF8FD0}" type="datetimeFigureOut">
              <a:rPr lang="el-GR"/>
              <a:pPr>
                <a:defRPr/>
              </a:pPr>
              <a:t>15/11/2022</a:t>
            </a:fld>
            <a:endParaRPr lang="el-GR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41AAB4E-E169-46CC-8BF9-2083DCFEBBD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0114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A61F134-0110-4EC4-8FC8-99A49C73476D}" type="datetimeFigureOut">
              <a:rPr lang="el-GR"/>
              <a:pPr>
                <a:defRPr/>
              </a:pPr>
              <a:t>15/11/2022</a:t>
            </a:fld>
            <a:endParaRPr lang="el-G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Click to edit Master text styles</a:t>
            </a:r>
          </a:p>
          <a:p>
            <a:pPr lvl="1"/>
            <a:r>
              <a:rPr lang="el-GR" noProof="0" smtClean="0"/>
              <a:t>Second level</a:t>
            </a:r>
          </a:p>
          <a:p>
            <a:pPr lvl="2"/>
            <a:r>
              <a:rPr lang="el-GR" noProof="0" smtClean="0"/>
              <a:t>Third level</a:t>
            </a:r>
          </a:p>
          <a:p>
            <a:pPr lvl="3"/>
            <a:r>
              <a:rPr lang="el-GR" noProof="0" smtClean="0"/>
              <a:t>Fourth level</a:t>
            </a:r>
          </a:p>
          <a:p>
            <a:pPr lvl="4"/>
            <a:r>
              <a:rPr lang="el-GR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6D483E2-2519-4019-9C93-C7C9A787EE4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8404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D483E2-2519-4019-9C93-C7C9A787EE46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506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2021/1060 ΚΚΔ - Αξιολόγηση</a:t>
            </a:r>
          </a:p>
          <a:p>
            <a:r>
              <a:rPr lang="el-GR" b="1" dirty="0" smtClean="0"/>
              <a:t>Άρθρο 18: Ενδιάμεση επανεξέταση και ποσό ευελιξίας</a:t>
            </a:r>
          </a:p>
          <a:p>
            <a:r>
              <a:rPr lang="el-GR" b="1" dirty="0" smtClean="0"/>
              <a:t>…</a:t>
            </a:r>
          </a:p>
          <a:p>
            <a:endParaRPr lang="el-GR" b="1" dirty="0" smtClean="0"/>
          </a:p>
          <a:p>
            <a:r>
              <a:rPr lang="el-GR" b="1" dirty="0" smtClean="0"/>
              <a:t>Άρθρο 44 : Αξιολογήσεις από το κράτος μέλος</a:t>
            </a:r>
          </a:p>
          <a:p>
            <a:r>
              <a:rPr lang="el-GR" dirty="0" smtClean="0"/>
              <a:t>1. Το κράτος μέλος ή η διαχειριστική αρχή διενεργεί αξιολογήσεις των προγραμμάτων σε σχέση με ένα ή περισσότερα από τα ακόλουθα κριτήρια: αποτελεσματικότητα, αποδοτικότητα, συνάφεια, συνοχή και </a:t>
            </a:r>
            <a:r>
              <a:rPr lang="el-GR" dirty="0" err="1" smtClean="0"/>
              <a:t>ενωσιακή</a:t>
            </a:r>
            <a:r>
              <a:rPr lang="el-GR" dirty="0" smtClean="0"/>
              <a:t> προστιθέμενη αξία, με στόχο τη βελτίωση της ποιότητας του σχεδιασμού και της υλοποίησης των προγραμμάτων. Οι αξιολογήσεις μπορούν επίσης να καλύπτουν και άλλα σχετικά κριτήρια —όπως η </a:t>
            </a:r>
            <a:r>
              <a:rPr lang="el-GR" dirty="0" err="1" smtClean="0"/>
              <a:t>συμμετοχικότητα</a:t>
            </a:r>
            <a:r>
              <a:rPr lang="el-GR" dirty="0" smtClean="0"/>
              <a:t>, η μη διακριτική μεταχείριση και η προβολή— καθώς και περισσότερα του ενός προγράμματα.</a:t>
            </a:r>
          </a:p>
          <a:p>
            <a:r>
              <a:rPr lang="el-GR" dirty="0" smtClean="0"/>
              <a:t>2. Επιπροσθέτως, έως τις 30 Ιουνίου 2029 θα διενεργηθεί αξιολόγηση για κάθε πρόγραμμα προκειμένου να αποτιμηθεί ο αντίκτυπός του.</a:t>
            </a:r>
          </a:p>
          <a:p>
            <a:r>
              <a:rPr lang="el-GR" dirty="0" smtClean="0"/>
              <a:t>3. Οι αξιολογήσεις ανατίθενται σε εσωτερικούς ή εξωτερικούς εμπειρογνώμονες που είναι λειτουργικά ανεξάρτητοι.</a:t>
            </a:r>
          </a:p>
          <a:p>
            <a:r>
              <a:rPr lang="el-GR" dirty="0" smtClean="0"/>
              <a:t>4. Το κράτος μέλος ή η διαχειριστική αρχή διασφαλίζει ότι υπάρχουν οι αναγκαίες διαδικασίες για την παραγωγή και συλλογή των δεδομένων που είναι απαραίτητα για τις αξιολογήσεις.</a:t>
            </a:r>
          </a:p>
          <a:p>
            <a:r>
              <a:rPr lang="el-GR" dirty="0" smtClean="0"/>
              <a:t>5. Το κράτος μέλος ή η διαχειριστική αρχή καταρτίζει σχέδιο αξιολόγησης το οποίο μπορεί να καλύπτει περισσότερα του ενός προγράμματα. Για το ΤΑΜΕ, το ΤΕΑ και το ΜΔΣΘ, το εν λόγω σχέδιο περιλαμβάνει ενδιάμεση αξιολόγηση, η οποία πρέπει να έχει ολοκληρωθεί έως τις 31 Μαρτίου 2024.</a:t>
            </a:r>
          </a:p>
          <a:p>
            <a:r>
              <a:rPr lang="el-GR" dirty="0" smtClean="0"/>
              <a:t>6. Το κράτος μέλος ή η διαχειριστική αρχή υποβάλλει το σχέδιο αξιολόγησης στην επιτροπή παρακολούθησης το αργότερο ένα έτος μετά την απόφαση για την έγκριση του προγράμματος.</a:t>
            </a:r>
          </a:p>
          <a:p>
            <a:r>
              <a:rPr lang="el-GR" dirty="0" smtClean="0"/>
              <a:t>7. Όλες τις αξιολογήσεις δημοσιεύονται στον </a:t>
            </a:r>
            <a:r>
              <a:rPr lang="el-GR" dirty="0" err="1" smtClean="0"/>
              <a:t>ιστότοπο</a:t>
            </a:r>
            <a:r>
              <a:rPr lang="el-GR" dirty="0" smtClean="0"/>
              <a:t> που αναφέρεται στο άρθρο 49 παράγραφος 1.</a:t>
            </a:r>
          </a:p>
          <a:p>
            <a:endParaRPr lang="el-GR" dirty="0" smtClean="0"/>
          </a:p>
          <a:p>
            <a:r>
              <a:rPr lang="el-GR" b="1" dirty="0" smtClean="0"/>
              <a:t>Άρθρο 45: Αξιολόγηση από την Επιτροπή</a:t>
            </a:r>
          </a:p>
          <a:p>
            <a:r>
              <a:rPr lang="el-GR" dirty="0" smtClean="0"/>
              <a:t>1. Η Επιτροπή διενεργεί ενδιάμεση αξιολόγηση για να εξετάσει την αποτελεσματικότητα, την αποδοτικότητα, τη συνάφεια, τη συνοχή και την </a:t>
            </a:r>
            <a:r>
              <a:rPr lang="el-GR" dirty="0" err="1" smtClean="0"/>
              <a:t>ενωσιακή</a:t>
            </a:r>
            <a:r>
              <a:rPr lang="el-GR" dirty="0" smtClean="0"/>
              <a:t> προστιθέμενη αξία κάθε Ταμείου πριν από το τέλος του 2024. Η Επιτροπή μπορεί να χρησιμοποιήσει όλες τις σχετικές πληροφορίες που είναι ήδη διαθέσιμες σύμφωνα με το άρθρο 128 του δημοσιονομικού κανονισμού.</a:t>
            </a:r>
          </a:p>
          <a:p>
            <a:r>
              <a:rPr lang="el-GR" dirty="0" smtClean="0"/>
              <a:t>2. Η Επιτροπή διενεργεί αναδρομική αξιολόγηση για να εξετάσει την αποτελεσματικότητα, την αποδοτικότητα, τη συνάφεια, τη συνοχή και την </a:t>
            </a:r>
            <a:r>
              <a:rPr lang="el-GR" dirty="0" err="1" smtClean="0"/>
              <a:t>ενωσιακή</a:t>
            </a:r>
            <a:r>
              <a:rPr lang="el-GR" dirty="0" smtClean="0"/>
              <a:t> προστιθέμενη αξία κάθε Ταμείου έως τις 31 Δεκεμβρίου 2031. Στην περίπτωση του ΕΤΠΑ, του ΕΚΤ+, του Ταμείου Συνοχής και του ΕΤΘΑΥ, η εν λόγω αξιολόγηση επικεντρώνεται ιδίως στον κοινωνικό, οικονομικό και εδαφικό αντίκτυπο των εν λόγω Ταμείων σε σχέση με τους στόχους πολιτικής που αναφέρονται στο άρθρο 5 παράγραφος 1.</a:t>
            </a:r>
          </a:p>
          <a:p>
            <a:r>
              <a:rPr lang="el-GR" dirty="0" smtClean="0"/>
              <a:t>3. Η Επιτροπή δημοσιεύει τα αποτελέσματα της αναδρομικής αξιολόγησης στον </a:t>
            </a:r>
            <a:r>
              <a:rPr lang="el-GR" dirty="0" err="1" smtClean="0"/>
              <a:t>ιστότοπό</a:t>
            </a:r>
            <a:r>
              <a:rPr lang="el-GR" dirty="0" smtClean="0"/>
              <a:t> της και διαβιβάζει τα αποτελέσματα αυτά στο Ευρωπαϊκό Κοινοβούλιο, στο Συμβούλιο, στην Ευρωπαϊκή Οικονομική και Κοινωνική Επιτροπή και στην Επιτροπή των Περιφερειών.</a:t>
            </a:r>
          </a:p>
          <a:p>
            <a:endParaRPr lang="el-GR" dirty="0" smtClean="0"/>
          </a:p>
          <a:p>
            <a:r>
              <a:rPr lang="el-GR" dirty="0" smtClean="0"/>
              <a:t>… </a:t>
            </a:r>
            <a:r>
              <a:rPr lang="el-GR" b="1" dirty="0" smtClean="0"/>
              <a:t>Άρθρο 58: Χρηματοδοτικά μέσα (ΑΦΟΡΑ </a:t>
            </a:r>
            <a:r>
              <a:rPr lang="el-GR" b="1" u="sng" dirty="0" smtClean="0"/>
              <a:t>ΜΟΝΟ</a:t>
            </a:r>
            <a:r>
              <a:rPr lang="el-GR" b="1" dirty="0" smtClean="0"/>
              <a:t> ΠΑΝΕΚ / Τα </a:t>
            </a:r>
            <a:r>
              <a:rPr lang="el-GR" b="1" dirty="0" err="1" smtClean="0"/>
              <a:t>ΠεΠ</a:t>
            </a:r>
            <a:r>
              <a:rPr lang="el-GR" b="1" baseline="0" dirty="0" smtClean="0"/>
              <a:t> δεν θα υλοποιήσουν με χρηματοδοτικά εργαλεία</a:t>
            </a:r>
            <a:r>
              <a:rPr lang="el-GR" b="1" dirty="0" smtClean="0"/>
              <a:t>)</a:t>
            </a:r>
          </a:p>
          <a:p>
            <a:r>
              <a:rPr lang="el-GR" b="1" dirty="0" smtClean="0"/>
              <a:t>…</a:t>
            </a:r>
          </a:p>
          <a:p>
            <a:r>
              <a:rPr lang="el-GR" b="0" dirty="0" smtClean="0"/>
              <a:t>3. Η κατάλληλη στήριξη από τα Ταμεία μέσω χρηματοδοτικών μέσων βασίζεται σε </a:t>
            </a:r>
            <a:r>
              <a:rPr lang="el-GR" b="1" dirty="0" smtClean="0"/>
              <a:t>εκ των προτέρων αξιολόγηση η οποία καταρτίζεται υπό την ευθύνη της διαχειριστικής αρχής</a:t>
            </a:r>
            <a:r>
              <a:rPr lang="el-GR" b="0" dirty="0" smtClean="0"/>
              <a:t>. Η εκ των προτέρων αξιολόγηση ολοκληρώνεται πριν οι διαχειριστικές αρχές καταβάλουν συνεισφορές προγράμματος σε χρηματοδοτικά μέσα. Η εκ των προτέρων αξιολόγηση περιλαμβάνει τουλάχιστον τα ακόλουθα στοιχεία:</a:t>
            </a:r>
          </a:p>
          <a:p>
            <a:r>
              <a:rPr lang="el-GR" b="0" dirty="0" smtClean="0"/>
              <a:t>α) το προτεινόμενο ποσό συνεισφοράς προγράμματος σε χρηματοδοτικό μέσο και το εκτιμώμενο αποτέλεσμα </a:t>
            </a:r>
            <a:r>
              <a:rPr lang="el-GR" b="0" dirty="0" err="1" smtClean="0"/>
              <a:t>μόχλευσης</a:t>
            </a:r>
            <a:r>
              <a:rPr lang="el-GR" b="0" dirty="0" smtClean="0"/>
              <a:t>, συνοδευόμενα από σύντομη αιτιολόγηση·</a:t>
            </a:r>
          </a:p>
          <a:p>
            <a:r>
              <a:rPr lang="el-GR" b="0" dirty="0" smtClean="0"/>
              <a:t>β) τα προτεινόμενα χρηματοδοτικά προϊόντα που πρόκειται να προσφερθούν, συμπεριλαμβανομένης της πιθανής ανάγκης για διαφοροποιημένη μεταχείριση των επενδυτών·</a:t>
            </a:r>
          </a:p>
          <a:p>
            <a:r>
              <a:rPr lang="el-GR" b="0" dirty="0" smtClean="0"/>
              <a:t>γ) την προτεινόμενη ομάδα-στόχο τελικών αποδεκτών·</a:t>
            </a:r>
          </a:p>
          <a:p>
            <a:r>
              <a:rPr lang="el-GR" b="0" dirty="0" smtClean="0"/>
              <a:t>δ) την αναμενόμενη συμβολή του χρηματοδοτικού μέσου στην επίτευξη των ειδικών στόχων.</a:t>
            </a:r>
          </a:p>
          <a:p>
            <a:r>
              <a:rPr lang="el-GR" b="0" dirty="0" smtClean="0"/>
              <a:t>Η εκ των προτέρων αξιολόγηση μπορεί να αναθεωρηθεί ή να </a:t>
            </a:r>
            <a:r>
              <a:rPr lang="el-GR" b="0" dirty="0" err="1" smtClean="0"/>
              <a:t>επικαιροποιηθεί</a:t>
            </a:r>
            <a:r>
              <a:rPr lang="el-GR" b="0" dirty="0" smtClean="0"/>
              <a:t>, μπορεί να καλύπτει ολόκληρη την επικράτεια.</a:t>
            </a:r>
            <a:endParaRPr lang="el-GR" b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D483E2-2519-4019-9C93-C7C9A787EE46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036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1060/2021 ΚΚΔ  / Άρθρο 40:  Καθήκοντα της επιτροπής παρακολούθησης</a:t>
            </a:r>
          </a:p>
          <a:p>
            <a:pPr marL="228600" indent="-228600">
              <a:buAutoNum type="arabicPeriod"/>
            </a:pPr>
            <a:r>
              <a:rPr lang="el-GR" dirty="0" smtClean="0"/>
              <a:t>Η επιτροπή παρακολούθησης εξετάζει:</a:t>
            </a:r>
          </a:p>
          <a:p>
            <a:pPr marL="0" indent="0">
              <a:buNone/>
            </a:pPr>
            <a:r>
              <a:rPr lang="el-GR" dirty="0" smtClean="0"/>
              <a:t>…</a:t>
            </a:r>
          </a:p>
          <a:p>
            <a:pPr marL="0" indent="0">
              <a:buNone/>
            </a:pPr>
            <a:r>
              <a:rPr lang="el-GR" dirty="0" smtClean="0"/>
              <a:t>δ) τα στοιχεία της εκ των προτέρων αξιολόγησης που απαριθμούνται στο άρθρο 58 παράγραφος 3 και στο έγγραφο στρατηγικής που αναφέρεται στο άρθρο 59 παράγραφος 1· (χρηματοδοτικά</a:t>
            </a:r>
            <a:r>
              <a:rPr lang="el-GR" baseline="0" dirty="0" smtClean="0"/>
              <a:t> εργαλεία)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ε) την πρόοδο που έχει σημειωθεί στη διεξαγωγή αξιολογήσεων, συνθέσεων αξιολογήσεων και την τυχόν συνέχεια που δόθηκε στα πορίσματα·</a:t>
            </a:r>
          </a:p>
          <a:p>
            <a:pPr marL="0" indent="0">
              <a:buNone/>
            </a:pPr>
            <a:r>
              <a:rPr lang="el-GR" dirty="0" smtClean="0"/>
              <a:t>…</a:t>
            </a:r>
          </a:p>
          <a:p>
            <a:pPr marL="0" indent="0">
              <a:buNone/>
            </a:pPr>
            <a:r>
              <a:rPr lang="el-GR" dirty="0" smtClean="0"/>
              <a:t>2. Η επιτροπή παρακολούθησης εγκρίνει:</a:t>
            </a:r>
          </a:p>
          <a:p>
            <a:pPr marL="0" indent="0">
              <a:buNone/>
            </a:pPr>
            <a:r>
              <a:rPr lang="el-GR" dirty="0" smtClean="0"/>
              <a:t>γ) το σχέδιο αξιολόγησης και κάθε τροποποίησή του·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D483E2-2519-4019-9C93-C7C9A787EE46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0148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ΠΑΡΑΓΟΝΤΕΣ:</a:t>
            </a:r>
            <a:r>
              <a:rPr lang="el-GR" b="1" baseline="0" dirty="0" smtClean="0"/>
              <a:t> </a:t>
            </a:r>
          </a:p>
          <a:p>
            <a:endParaRPr lang="el-GR" b="1" dirty="0" smtClean="0"/>
          </a:p>
          <a:p>
            <a:r>
              <a:rPr lang="el-GR" b="1" dirty="0" smtClean="0"/>
              <a:t>Άρθρο</a:t>
            </a:r>
            <a:r>
              <a:rPr lang="el-GR" b="1" baseline="0" dirty="0" smtClean="0"/>
              <a:t> 18 : </a:t>
            </a:r>
            <a:r>
              <a:rPr lang="el-GR" b="1" dirty="0" smtClean="0"/>
              <a:t>Ενδιάμεση επανεξέταση και ποσό ευελιξίας</a:t>
            </a:r>
          </a:p>
          <a:p>
            <a:r>
              <a:rPr lang="el-GR" dirty="0" smtClean="0"/>
              <a:t>1. Για τα προγράμματα που στηρίζονται από το ΕΤΠΑ, το ΕΚΤ+, το Ταμείο Συνοχής και το ΤΔΜ, το κράτος μέλος επανεξετάζει κάθε πρόγραμμα, λαμβάνοντας υπόψη τα ακόλουθα στοιχεία:</a:t>
            </a:r>
          </a:p>
          <a:p>
            <a:r>
              <a:rPr lang="el-GR" dirty="0" smtClean="0"/>
              <a:t>α) τις νέες προκλήσεις που προσδιορίζονται στις σχετικές ειδικές ανά χώρα συστάσεις που θα εγκριθούν το 2024·</a:t>
            </a:r>
          </a:p>
          <a:p>
            <a:r>
              <a:rPr lang="el-GR" dirty="0" smtClean="0"/>
              <a:t>β) την πρόοδο στην υλοποίηση του ολοκληρωμένου εθνικού σχεδίου για την ενέργεια και το κλίμα, εφόσον συντρέχει περίπτωση·</a:t>
            </a:r>
          </a:p>
          <a:p>
            <a:r>
              <a:rPr lang="el-GR" dirty="0" smtClean="0"/>
              <a:t>γ) την πρόοδο στην εφαρμογή των αρχών του ευρωπαϊκού πυλώνα κοινωνικών δικαιωμάτων·</a:t>
            </a:r>
          </a:p>
          <a:p>
            <a:r>
              <a:rPr lang="el-GR" dirty="0" smtClean="0"/>
              <a:t>δ) την κοινωνικοοικονομική κατάσταση του οικείου κράτους μέλους ή περιφέρειας, με ιδιαίτερη έμφαση στις χωρικές ανάγκες, λαμβάνοντας υπόψη κάθε σημαντική αρνητική χρηματοοικονομική, οικονομική ή κοινωνική εξέλιξη·</a:t>
            </a:r>
          </a:p>
          <a:p>
            <a:r>
              <a:rPr lang="el-GR" dirty="0" smtClean="0"/>
              <a:t>ε) τα κυριότερα αποτελέσματα των σχετικών αξιολογήσεων·</a:t>
            </a:r>
          </a:p>
          <a:p>
            <a:r>
              <a:rPr lang="el-GR" dirty="0" err="1" smtClean="0"/>
              <a:t>στ</a:t>
            </a:r>
            <a:r>
              <a:rPr lang="el-GR" dirty="0" smtClean="0"/>
              <a:t>) την πρόοδο στην επίτευξη των οροσήμων, λαμβάνοντας υπόψη τις μείζονες δυσκολίες που προέκυψαν κατά την υλοποίηση του προγράμματος·</a:t>
            </a:r>
          </a:p>
          <a:p>
            <a:r>
              <a:rPr lang="el-GR" dirty="0" smtClean="0"/>
              <a:t>ζ) για τα προγράμματα που λαμβάνουν στήριξη από το ΤΔΜ, την αξιολόγηση που διενεργεί η Επιτροπή σύμφωνα με το άρθρο 29 παράγραφος 1 στοιχείο β) του κανονισμού (ΕΕ) 2018/1999.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D483E2-2519-4019-9C93-C7C9A787EE46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3808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D483E2-2519-4019-9C93-C7C9A787EE46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4602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9"/>
          <a:stretch>
            <a:fillRect/>
          </a:stretch>
        </p:blipFill>
        <p:spPr bwMode="auto">
          <a:xfrm>
            <a:off x="0" y="6592888"/>
            <a:ext cx="91440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OGO          HIGH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95250"/>
            <a:ext cx="97155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12"/>
          <p:cNvSpPr>
            <a:spLocks noChangeShapeType="1"/>
          </p:cNvSpPr>
          <p:nvPr userDrawn="1"/>
        </p:nvSpPr>
        <p:spPr bwMode="auto">
          <a:xfrm>
            <a:off x="1116013" y="1268413"/>
            <a:ext cx="76454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894" y="428604"/>
            <a:ext cx="6215106" cy="128588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305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1614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96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488" y="274638"/>
            <a:ext cx="5829312" cy="1143000"/>
          </a:xfrm>
        </p:spPr>
        <p:txBody>
          <a:bodyPr>
            <a:normAutofit/>
          </a:bodyPr>
          <a:lstStyle>
            <a:lvl1pPr algn="r">
              <a:defRPr lang="el-GR" sz="32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6508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4022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531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687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027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2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9134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5526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13.png"/><Relationship Id="rId4" Type="http://schemas.openxmlformats.org/officeDocument/2006/relationships/hyperlink" Target="mailto:dimitrelos@mnec.g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ChangeArrowheads="1"/>
          </p:cNvSpPr>
          <p:nvPr/>
        </p:nvSpPr>
        <p:spPr bwMode="auto">
          <a:xfrm>
            <a:off x="0" y="1628800"/>
            <a:ext cx="9144000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>
              <a:defRPr/>
            </a:pPr>
            <a:r>
              <a:rPr lang="el-GR" altLang="en-US" sz="2000" b="1" i="1" dirty="0" smtClean="0">
                <a:solidFill>
                  <a:srgbClr val="C00000"/>
                </a:solidFill>
                <a:latin typeface="Cambria" pitchFamily="18" charset="0"/>
              </a:rPr>
              <a:t>Η Αξιολόγηση και τα Σχέδια Αξιολόγησης </a:t>
            </a:r>
          </a:p>
          <a:p>
            <a:pPr algn="ctr">
              <a:defRPr/>
            </a:pPr>
            <a:r>
              <a:rPr lang="el-GR" altLang="en-US" sz="2000" b="1" i="1" dirty="0" smtClean="0">
                <a:solidFill>
                  <a:srgbClr val="C00000"/>
                </a:solidFill>
                <a:latin typeface="Cambria" pitchFamily="18" charset="0"/>
              </a:rPr>
              <a:t>την Προγραμματική Περίοδο 2021-27</a:t>
            </a:r>
          </a:p>
          <a:p>
            <a:pPr algn="ctr" eaLnBrk="1" hangingPunct="1"/>
            <a:endParaRPr lang="en-US" altLang="en-US" sz="1600" b="1" dirty="0" smtClean="0">
              <a:solidFill>
                <a:srgbClr val="C00000"/>
              </a:solidFill>
              <a:latin typeface="Cambria" pitchFamily="18" charset="0"/>
            </a:endParaRPr>
          </a:p>
          <a:p>
            <a:pPr algn="ctr" eaLnBrk="1" hangingPunct="1"/>
            <a:r>
              <a:rPr lang="el-GR" altLang="en-US" sz="2400" b="1" i="1" dirty="0" smtClean="0">
                <a:solidFill>
                  <a:srgbClr val="4D4D4D"/>
                </a:solidFill>
                <a:latin typeface="Verdana" pitchFamily="34" charset="0"/>
              </a:rPr>
              <a:t>  </a:t>
            </a:r>
            <a:endParaRPr lang="en-GB" altLang="en-US" sz="2400" b="1" i="1" dirty="0">
              <a:solidFill>
                <a:srgbClr val="4D4D4D"/>
              </a:solidFill>
              <a:latin typeface="Verdana" pitchFamily="34" charset="0"/>
            </a:endParaRPr>
          </a:p>
        </p:txBody>
      </p:sp>
      <p:sp>
        <p:nvSpPr>
          <p:cNvPr id="2051" name="Rectangle 26"/>
          <p:cNvSpPr>
            <a:spLocks noChangeArrowheads="1"/>
          </p:cNvSpPr>
          <p:nvPr/>
        </p:nvSpPr>
        <p:spPr bwMode="auto">
          <a:xfrm>
            <a:off x="0" y="3789040"/>
            <a:ext cx="9144000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defRPr/>
            </a:pPr>
            <a:endParaRPr lang="el-GR" altLang="en-US" sz="1600" b="1" i="1" dirty="0" smtClean="0">
              <a:solidFill>
                <a:srgbClr val="002060"/>
              </a:solidFill>
              <a:latin typeface="Cambria" pitchFamily="18" charset="0"/>
            </a:endParaRPr>
          </a:p>
          <a:p>
            <a:pPr algn="ctr" eaLnBrk="1" hangingPunct="1">
              <a:defRPr/>
            </a:pPr>
            <a:endParaRPr lang="el-GR" altLang="en-US" sz="1600" b="1" i="1" dirty="0" smtClean="0">
              <a:solidFill>
                <a:srgbClr val="002060"/>
              </a:solidFill>
              <a:latin typeface="Cambria" pitchFamily="18" charset="0"/>
            </a:endParaRPr>
          </a:p>
          <a:p>
            <a:pPr algn="ctr" eaLnBrk="1" hangingPunct="1">
              <a:defRPr/>
            </a:pPr>
            <a:endParaRPr lang="el-GR" altLang="en-US" sz="1600" b="1" i="1" dirty="0" smtClean="0">
              <a:solidFill>
                <a:srgbClr val="002060"/>
              </a:solidFill>
              <a:latin typeface="Cambria" pitchFamily="18" charset="0"/>
            </a:endParaRPr>
          </a:p>
          <a:p>
            <a:pPr lvl="0" algn="ctr" eaLnBrk="1" hangingPunct="1">
              <a:defRPr/>
            </a:pPr>
            <a:r>
              <a:rPr lang="el-GR" altLang="en-US" sz="1600" b="1" i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1</a:t>
            </a:r>
            <a:r>
              <a:rPr lang="el-GR" altLang="en-US" sz="1600" b="1" i="1" baseline="30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η</a:t>
            </a:r>
            <a:r>
              <a:rPr lang="el-GR" altLang="en-US" sz="1600" b="1" i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Επιτροπή Παρακολούθησης του </a:t>
            </a:r>
            <a:r>
              <a:rPr lang="el-GR" altLang="en-US" sz="1600" b="1" i="1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Περιφερειακού Προγράμματος Ανατολικής Μακεδονίας και Θράκης</a:t>
            </a:r>
            <a:r>
              <a:rPr lang="el-GR" altLang="en-US" sz="1600" b="1" i="1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</a:t>
            </a:r>
            <a:r>
              <a:rPr lang="el-GR" altLang="en-US" sz="1600" b="1" i="1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2021 </a:t>
            </a:r>
            <a:r>
              <a:rPr lang="el-GR" altLang="en-US" sz="1600" b="1" i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- 2027</a:t>
            </a:r>
          </a:p>
          <a:p>
            <a:pPr lvl="0" algn="ctr" eaLnBrk="1" hangingPunct="1">
              <a:defRPr/>
            </a:pPr>
            <a:endParaRPr lang="el-GR" altLang="en-US" sz="1600" b="1" i="1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 lvl="0" algn="ctr" eaLnBrk="1" hangingPunct="1">
              <a:defRPr/>
            </a:pPr>
            <a:r>
              <a:rPr lang="el-GR" altLang="en-US" sz="1600" b="1" i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Ειδική Υπηρεσία Στρατηγικής, Σχεδιασμού  και Αξιολόγησης</a:t>
            </a:r>
          </a:p>
          <a:p>
            <a:pPr lvl="0" algn="ctr" eaLnBrk="1" hangingPunct="1">
              <a:defRPr/>
            </a:pPr>
            <a:r>
              <a:rPr lang="el-GR" altLang="en-US" sz="1600" b="1" i="1" dirty="0">
                <a:solidFill>
                  <a:srgbClr val="C00000"/>
                </a:solidFill>
                <a:latin typeface="Cambria" pitchFamily="18" charset="0"/>
              </a:rPr>
              <a:t>Εθνική Αρχή Συντονισμού ΕΣΠΑ</a:t>
            </a:r>
          </a:p>
          <a:p>
            <a:pPr lvl="0" algn="ctr" eaLnBrk="1" hangingPunct="1">
              <a:defRPr/>
            </a:pPr>
            <a:endParaRPr lang="el-GR" altLang="en-US" sz="1400" b="1" i="1" dirty="0">
              <a:solidFill>
                <a:srgbClr val="1F497D">
                  <a:lumMod val="75000"/>
                </a:srgbClr>
              </a:solidFill>
              <a:latin typeface="Cambria" pitchFamily="18" charset="0"/>
            </a:endParaRPr>
          </a:p>
          <a:p>
            <a:pPr lvl="0" algn="ctr" eaLnBrk="1" hangingPunct="1">
              <a:defRPr/>
            </a:pPr>
            <a:endParaRPr lang="el-GR" altLang="en-US" sz="1400" b="1" i="1" dirty="0">
              <a:solidFill>
                <a:srgbClr val="1F497D">
                  <a:lumMod val="75000"/>
                </a:srgbClr>
              </a:solidFill>
              <a:latin typeface="Cambria" pitchFamily="18" charset="0"/>
            </a:endParaRPr>
          </a:p>
          <a:p>
            <a:pPr lvl="0" algn="ctr" eaLnBrk="1" hangingPunct="1">
              <a:defRPr/>
            </a:pPr>
            <a:r>
              <a:rPr lang="el-GR" altLang="en-US" sz="1400" b="1" i="1" dirty="0" smtClean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Νοέμβριος 2022</a:t>
            </a:r>
            <a:endParaRPr lang="el-GR" altLang="en-US" sz="1400" b="1" i="1" dirty="0">
              <a:solidFill>
                <a:srgbClr val="1F497D">
                  <a:lumMod val="75000"/>
                </a:srgbClr>
              </a:solidFill>
              <a:latin typeface="Cambria" pitchFamily="18" charset="0"/>
            </a:endParaRPr>
          </a:p>
          <a:p>
            <a:pPr algn="ctr" eaLnBrk="1" hangingPunct="1">
              <a:defRPr/>
            </a:pPr>
            <a:r>
              <a:rPr lang="el-GR" altLang="en-US" sz="1400" b="1" i="1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endParaRPr lang="en-US" altLang="en-US" sz="1400" b="1" i="1" dirty="0" smtClean="0">
              <a:solidFill>
                <a:srgbClr val="002060"/>
              </a:solidFill>
              <a:latin typeface="Cambria" pitchFamily="18" charset="0"/>
            </a:endParaRPr>
          </a:p>
          <a:p>
            <a:pPr algn="ctr" eaLnBrk="1" hangingPunct="1">
              <a:defRPr/>
            </a:pPr>
            <a:endParaRPr lang="en-US" altLang="en-US" sz="1600" b="1" i="1" dirty="0" smtClean="0">
              <a:solidFill>
                <a:srgbClr val="002060"/>
              </a:solidFill>
              <a:latin typeface="Cambria" pitchFamily="18" charset="0"/>
            </a:endParaRPr>
          </a:p>
          <a:p>
            <a:pPr algn="ctr" eaLnBrk="1" hangingPunct="1">
              <a:defRPr/>
            </a:pPr>
            <a:endParaRPr lang="el-GR" altLang="en-US" sz="1600" b="1" i="1" dirty="0" smtClean="0">
              <a:solidFill>
                <a:srgbClr val="002060"/>
              </a:solidFill>
              <a:latin typeface="Cambria" pitchFamily="18" charset="0"/>
            </a:endParaRPr>
          </a:p>
          <a:p>
            <a:pPr algn="ctr" eaLnBrk="1" hangingPunct="1">
              <a:defRPr/>
            </a:pPr>
            <a:r>
              <a:rPr lang="en-US" altLang="en-US" sz="1600" b="1" dirty="0" smtClean="0">
                <a:solidFill>
                  <a:srgbClr val="4D4D4D"/>
                </a:solidFill>
                <a:latin typeface="Cambria" pitchFamily="18" charset="0"/>
              </a:rPr>
              <a:t>  </a:t>
            </a:r>
            <a:endParaRPr lang="el-GR" altLang="en-US" sz="1600" b="1" dirty="0" smtClean="0">
              <a:solidFill>
                <a:srgbClr val="4D4D4D"/>
              </a:solidFill>
              <a:latin typeface="Cambria" pitchFamily="18" charset="0"/>
            </a:endParaRPr>
          </a:p>
        </p:txBody>
      </p:sp>
      <p:pic>
        <p:nvPicPr>
          <p:cNvPr id="2052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3284984"/>
            <a:ext cx="8054975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Εικόνα 7" descr="C:\Users\alagia\AppData\Local\Microsoft\Windows\Temporary Internet Files\Content.Outlook\FDR31R9W\Logo_Anaptyxis_Ependyseon_doc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5856" y="188640"/>
            <a:ext cx="2664296" cy="15841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Ομάδα 2"/>
          <p:cNvGrpSpPr/>
          <p:nvPr/>
        </p:nvGrpSpPr>
        <p:grpSpPr>
          <a:xfrm>
            <a:off x="88256" y="6165304"/>
            <a:ext cx="8876232" cy="648072"/>
            <a:chOff x="88256" y="6165304"/>
            <a:chExt cx="8876232" cy="648072"/>
          </a:xfrm>
        </p:grpSpPr>
        <p:pic>
          <p:nvPicPr>
            <p:cNvPr id="9" name="Εικόνα 8" descr="C:\Users\aromanou\Desktop\ESPA 2021-2027 RGB_crop.jp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00392" y="6165304"/>
              <a:ext cx="864096" cy="6480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" name="Εικόνα 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56" y="6309320"/>
              <a:ext cx="2683544" cy="500075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604250" y="6640513"/>
            <a:ext cx="6477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fld id="{15DC7D07-DC10-4514-BE30-2543633B1333}" type="slidenum">
              <a:rPr lang="el-GR" altLang="en-US" sz="1000" b="1">
                <a:solidFill>
                  <a:srgbClr val="4D4D4D"/>
                </a:solidFill>
                <a:latin typeface="Verdana" pitchFamily="34" charset="0"/>
              </a:rPr>
              <a:pPr algn="ctr" eaLnBrk="1" hangingPunct="1">
                <a:spcBef>
                  <a:spcPct val="50000"/>
                </a:spcBef>
              </a:pPr>
              <a:t>2</a:t>
            </a:fld>
            <a:endParaRPr lang="el-GR" altLang="en-US" sz="1000" b="1">
              <a:solidFill>
                <a:srgbClr val="4D4D4D"/>
              </a:solidFill>
              <a:latin typeface="Verdana" pitchFamily="34" charset="0"/>
            </a:endParaRPr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467544" y="1484784"/>
            <a:ext cx="820891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lvl="0" indent="-342900" algn="just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l-GR" dirty="0" smtClean="0">
                <a:latin typeface="Cambria" panose="02040503050406030204" pitchFamily="18" charset="0"/>
              </a:rPr>
              <a:t>Την ΠΠ2021-27 δεν υπάρχει η </a:t>
            </a:r>
            <a:r>
              <a:rPr lang="el-GR" b="1" dirty="0" smtClean="0">
                <a:latin typeface="Cambria" panose="02040503050406030204" pitchFamily="18" charset="0"/>
              </a:rPr>
              <a:t>υποχρέωση εκπόνησης εκ των προτέρων αξιολόγησης</a:t>
            </a:r>
            <a:r>
              <a:rPr lang="el-GR" dirty="0" smtClean="0">
                <a:latin typeface="Cambria" panose="02040503050406030204" pitchFamily="18" charset="0"/>
              </a:rPr>
              <a:t> για κάθε Πρόγραμμα.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Συνε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πώς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δεν ήταν υποχρεωτικό να υποβληθεί σχετικό κείμενο μαζί με το Πρόγραμμα κατά την επίσημη υποβολή. </a:t>
            </a:r>
          </a:p>
          <a:p>
            <a:pPr marL="357188" lvl="0" algn="just">
              <a:spcBef>
                <a:spcPts val="1200"/>
              </a:spcBef>
              <a:buClr>
                <a:schemeClr val="tx2"/>
              </a:buClr>
            </a:pPr>
            <a:r>
              <a:rPr lang="el-GR" sz="1700" i="1" dirty="0" smtClean="0">
                <a:latin typeface="Cambria" panose="02040503050406030204" pitchFamily="18" charset="0"/>
              </a:rPr>
              <a:t>Εξαίρεση αποτελούν τα </a:t>
            </a:r>
            <a:r>
              <a:rPr lang="el-GR" sz="1700" b="1" i="1" dirty="0" smtClean="0">
                <a:latin typeface="Cambria" panose="02040503050406030204" pitchFamily="18" charset="0"/>
              </a:rPr>
              <a:t>χρηματοδοτικά εργαλεία </a:t>
            </a:r>
            <a:r>
              <a:rPr lang="el-GR" sz="1700" i="1" dirty="0" smtClean="0">
                <a:latin typeface="Cambria" panose="02040503050406030204" pitchFamily="18" charset="0"/>
              </a:rPr>
              <a:t>για τα οποία απαιτείται η εκπόνηση εκ των προτέρων αξιολόγησης </a:t>
            </a:r>
            <a:r>
              <a:rPr lang="el-GR" sz="1700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Διενεργείται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αξιολόγηση για την υποστήριξη της ενδιάμεσης επανεξέτασης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του Προγράμματος.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Προβλέπεται η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εκπόνηση  αξιολόγησης επιπτώσεων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, η οποία πρέπει να έχει ολοκληρωθεί έως τις 30 Ιουνίου 2029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από την ΔΑ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, προκειμένου να αποτυπωθεί ο αντίκτυπος του Προγράμματος.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Δεν προβλέπεται η υποβολή Σύνθεσης των Αξιολογήσεων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, οι οποίες θα εκπονηθούν κατά τη διάρκεια της ΠΠ 2021-27.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439787" y="260648"/>
            <a:ext cx="8497888" cy="1077218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l-GR" altLang="en-US" sz="2000" b="1" dirty="0" smtClean="0">
                <a:solidFill>
                  <a:srgbClr val="C00000"/>
                </a:solidFill>
                <a:latin typeface="Cambria" pitchFamily="18" charset="0"/>
              </a:rPr>
              <a:t>Αξιολόγηση : Βασικές διαφοροποιήσεις μεταξύ των ΠΠ 2014-20 και 2021-27 </a:t>
            </a:r>
          </a:p>
          <a:p>
            <a:pPr algn="ctr" eaLnBrk="1" hangingPunct="1">
              <a:spcBef>
                <a:spcPct val="20000"/>
              </a:spcBef>
            </a:pPr>
            <a:endParaRPr lang="el-GR" altLang="en-US" sz="20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1588"/>
            <a:ext cx="228601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5733256"/>
            <a:ext cx="268922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269" y="5733256"/>
            <a:ext cx="865187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38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604250" y="6640513"/>
            <a:ext cx="6477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fld id="{15DC7D07-DC10-4514-BE30-2543633B1333}" type="slidenum">
              <a:rPr lang="el-GR" altLang="en-US" sz="1000" b="1">
                <a:solidFill>
                  <a:srgbClr val="4D4D4D"/>
                </a:solidFill>
                <a:latin typeface="Verdana" pitchFamily="34" charset="0"/>
              </a:rPr>
              <a:pPr algn="ctr" eaLnBrk="1" hangingPunct="1">
                <a:spcBef>
                  <a:spcPct val="50000"/>
                </a:spcBef>
              </a:pPr>
              <a:t>3</a:t>
            </a:fld>
            <a:endParaRPr lang="el-GR" altLang="en-US" sz="1000" b="1">
              <a:solidFill>
                <a:srgbClr val="4D4D4D"/>
              </a:solidFill>
              <a:latin typeface="Verdana" pitchFamily="34" charset="0"/>
            </a:endParaRPr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179512" y="1196752"/>
            <a:ext cx="8496944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l-GR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Η Ευρωπαϊκή Επιτροπή διενεργεί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ενδιάμεση αξιολόγηση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για να εξετάσει την αποτελεσματικότητα, την αποδοτικότητα, τη συνάφεια, τη συνοχή και την </a:t>
            </a:r>
            <a:r>
              <a:rPr lang="el-GR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ενωσιακή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προστιθέμενη αξία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κάθε Ταμείου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η οποία πρέπει να έχει ολοκληρωθεί έως τις </a:t>
            </a:r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31 Μαρτίου 2024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, εν όψει της ενδιάμεσης επανεξέτασης των Προγραμμάτων. </a:t>
            </a:r>
          </a:p>
          <a:p>
            <a:pPr algn="just"/>
            <a:endParaRPr lang="el-GR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Η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Ευρωπαϊκή Επιτροπή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διενεργεί </a:t>
            </a:r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αναδρομική αξιολόγηση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για να εξετάσει την αποτελεσματικότητα, την αποδοτικότητα, τη συνάφεια, τη συνοχή και την </a:t>
            </a:r>
            <a:r>
              <a:rPr lang="el-GR" dirty="0" err="1">
                <a:latin typeface="Cambria" panose="02040503050406030204" pitchFamily="18" charset="0"/>
                <a:ea typeface="Cambria" panose="02040503050406030204" pitchFamily="18" charset="0"/>
              </a:rPr>
              <a:t>ενωσιακή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 προστιθέμενη αξία </a:t>
            </a:r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κάθε Ταμείου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έως τις </a:t>
            </a:r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31 Δεκεμβρίου 2031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Η αξιολόγηση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επικεντρώνεται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κυρίως στις κοινωνικές, οικονομικές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και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εδαφικές επιπτώσεις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των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Ταμείων σε σχέση με τους Σ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τόχους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Π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ολιτικής</a:t>
            </a: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439787" y="260648"/>
            <a:ext cx="8497888" cy="707886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l-GR" altLang="en-US" sz="2000" b="1" dirty="0" smtClean="0">
                <a:solidFill>
                  <a:srgbClr val="C00000"/>
                </a:solidFill>
                <a:latin typeface="Cambria" pitchFamily="18" charset="0"/>
              </a:rPr>
              <a:t>Αξιολόγηση : Βασικές διαφοροποιήσεις μεταξύ των ΠΠ 2014-20 και 2021-27 (συνέχεια)</a:t>
            </a:r>
            <a:endParaRPr lang="el-GR" altLang="en-US" sz="20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1588"/>
            <a:ext cx="228601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063" y="5661248"/>
            <a:ext cx="865187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4272"/>
            <a:ext cx="268922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614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604250" y="6640513"/>
            <a:ext cx="6477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fld id="{15DC7D07-DC10-4514-BE30-2543633B1333}" type="slidenum">
              <a:rPr lang="el-GR" altLang="en-US" sz="1000" b="1">
                <a:solidFill>
                  <a:srgbClr val="4D4D4D"/>
                </a:solidFill>
                <a:latin typeface="Verdana" pitchFamily="34" charset="0"/>
              </a:rPr>
              <a:pPr algn="ctr" eaLnBrk="1" hangingPunct="1">
                <a:spcBef>
                  <a:spcPct val="50000"/>
                </a:spcBef>
              </a:pPr>
              <a:t>4</a:t>
            </a:fld>
            <a:endParaRPr lang="el-GR" altLang="en-US" sz="1000" b="1">
              <a:solidFill>
                <a:srgbClr val="4D4D4D"/>
              </a:solidFill>
              <a:latin typeface="Verdana" pitchFamily="34" charset="0"/>
            </a:endParaRPr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367818" y="764704"/>
            <a:ext cx="849694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l-GR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Η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Δ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ιαχειριστική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ρχή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υποβάλλει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Σχέδιο </a:t>
            </a:r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ξιολόγησης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στην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Επιτροπή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Π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αρακολούθησης του Προγράμματος που το εγκρίνει όπως και κάθε τροποποίηση του.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Το Σχέδιο Αξιολόγησης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πρέπει να υποβληθεί στην Επιτροπή Παρακολούθησης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το αργότερο ένα έτος μετά την απόφαση έγκρισης του Προγράμματος</a:t>
            </a:r>
          </a:p>
          <a:p>
            <a:pPr algn="just"/>
            <a:endParaRPr lang="el-GR" dirty="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439787" y="260648"/>
            <a:ext cx="8497888" cy="707886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l-GR" altLang="en-US" sz="2000" b="1" dirty="0" smtClean="0">
                <a:solidFill>
                  <a:srgbClr val="C00000"/>
                </a:solidFill>
                <a:latin typeface="Cambria" pitchFamily="18" charset="0"/>
              </a:rPr>
              <a:t>Σχέδια Αξιολόγησης: Υποχρεώσεις που παραμένουν μεταξύ </a:t>
            </a:r>
            <a:br>
              <a:rPr lang="el-GR" altLang="en-US" sz="2000" b="1" dirty="0" smtClean="0">
                <a:solidFill>
                  <a:srgbClr val="C00000"/>
                </a:solidFill>
                <a:latin typeface="Cambria" pitchFamily="18" charset="0"/>
              </a:rPr>
            </a:br>
            <a:r>
              <a:rPr lang="el-GR" altLang="en-US" sz="2000" b="1" dirty="0" smtClean="0">
                <a:solidFill>
                  <a:srgbClr val="C00000"/>
                </a:solidFill>
                <a:latin typeface="Cambria" pitchFamily="18" charset="0"/>
              </a:rPr>
              <a:t>των ΠΠ 2014-20 και 2021-27 </a:t>
            </a:r>
            <a:endParaRPr lang="el-GR" altLang="en-US" sz="20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1588"/>
            <a:ext cx="228601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1520" y="3429000"/>
            <a:ext cx="8627543" cy="707886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l-GR" altLang="en-US" sz="2000" b="1" dirty="0" smtClean="0">
                <a:solidFill>
                  <a:srgbClr val="C00000"/>
                </a:solidFill>
                <a:latin typeface="Cambria" pitchFamily="18" charset="0"/>
              </a:rPr>
              <a:t>Επιτροπή Παρακολούθησης : Υποχρεώσεις που παραμένουν μεταξύ των ΠΠ 2014-20 και 2021-27 </a:t>
            </a:r>
            <a:endParaRPr lang="el-GR" altLang="en-US" sz="20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5536" y="4221088"/>
            <a:ext cx="8460200" cy="2275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l-GR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Η Επιτροπή Παρακολούθησης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εξετάζει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την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πρόοδο που έχει σημειωθεί στη διεξαγωγή αξιολογήσεων, συνθέσεων αξιολογήσεων και την τυχόν συνέχεια που δόθηκε στα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πορίσματα τους</a:t>
            </a: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l-GR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Η Επιτροπή Παρακολούθησης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εγκρίνει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το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Σ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χέδιο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ξιολόγησης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και κάθε τροποποίησή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του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l-GR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34100"/>
            <a:ext cx="268922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88050"/>
            <a:ext cx="858837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882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604250" y="6640513"/>
            <a:ext cx="6477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fld id="{15DC7D07-DC10-4514-BE30-2543633B1333}" type="slidenum">
              <a:rPr lang="el-GR" altLang="en-US" sz="1000" b="1">
                <a:solidFill>
                  <a:srgbClr val="4D4D4D"/>
                </a:solidFill>
                <a:latin typeface="Verdana" pitchFamily="34" charset="0"/>
              </a:rPr>
              <a:pPr algn="ctr" eaLnBrk="1" hangingPunct="1">
                <a:spcBef>
                  <a:spcPct val="50000"/>
                </a:spcBef>
              </a:pPr>
              <a:t>5</a:t>
            </a:fld>
            <a:endParaRPr lang="el-GR" altLang="en-US" sz="1000" b="1">
              <a:solidFill>
                <a:srgbClr val="4D4D4D"/>
              </a:solidFill>
              <a:latin typeface="Verdana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1588"/>
            <a:ext cx="228601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467544" y="260648"/>
            <a:ext cx="81367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l-GR" sz="2000" b="1" dirty="0">
                <a:solidFill>
                  <a:srgbClr val="C00000"/>
                </a:solidFill>
                <a:latin typeface="Cambria" pitchFamily="18" charset="0"/>
              </a:rPr>
              <a:t>Το κράτος μέλος ή η διαχειριστική αρχή διασφαλίζει ότι υπάρχουν οι αναγκαίες διαδικασίες για την παραγωγή και συλλογή των δεδομένων που είναι απαραίτητα για τις </a:t>
            </a:r>
            <a:r>
              <a:rPr lang="el-GR" sz="2000" b="1" dirty="0" smtClean="0">
                <a:solidFill>
                  <a:srgbClr val="C00000"/>
                </a:solidFill>
                <a:latin typeface="Cambria" pitchFamily="18" charset="0"/>
              </a:rPr>
              <a:t>Αξιολογήσεις</a:t>
            </a:r>
            <a:endParaRPr lang="el-GR" sz="20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4058" y="1484784"/>
            <a:ext cx="818019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 algn="just">
              <a:spcBef>
                <a:spcPts val="2000"/>
              </a:spcBef>
              <a:buClr>
                <a:schemeClr val="tx2"/>
              </a:buClr>
            </a:pPr>
            <a:r>
              <a:rPr lang="el-GR" sz="1600" b="1" dirty="0">
                <a:latin typeface="Cambria" panose="02040503050406030204" pitchFamily="18" charset="0"/>
              </a:rPr>
              <a:t>Υποστήριξη ΔΑ </a:t>
            </a:r>
            <a:r>
              <a:rPr lang="el-GR" sz="1600" b="1" dirty="0" smtClean="0">
                <a:latin typeface="Cambria" panose="02040503050406030204" pitchFamily="18" charset="0"/>
              </a:rPr>
              <a:t>από την ΕΑΣ στο </a:t>
            </a:r>
            <a:r>
              <a:rPr lang="el-GR" sz="1600" b="1" dirty="0">
                <a:latin typeface="Cambria" panose="02040503050406030204" pitchFamily="18" charset="0"/>
              </a:rPr>
              <a:t>πλαίσιο του σχεδιασμού των </a:t>
            </a:r>
            <a:r>
              <a:rPr lang="el-GR" sz="1600" b="1" dirty="0" smtClean="0">
                <a:latin typeface="Cambria" panose="02040503050406030204" pitchFamily="18" charset="0"/>
              </a:rPr>
              <a:t>Προγραμμάτων</a:t>
            </a:r>
            <a:r>
              <a:rPr lang="el-GR" sz="1600" dirty="0" smtClean="0">
                <a:latin typeface="Cambria" panose="02040503050406030204" pitchFamily="18" charset="0"/>
              </a:rPr>
              <a:t>:</a:t>
            </a:r>
          </a:p>
          <a:p>
            <a:pPr marL="800100" lvl="1" indent="-342900" algn="just">
              <a:spcBef>
                <a:spcPts val="1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Έγγραφο Εργασίας 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Ι νέο κανονιστικό πλαίσιο </a:t>
            </a: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(δείκτες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παρακολούθηση, αξιολόγηση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marL="800100" lvl="1" indent="-342900" algn="just">
              <a:spcBef>
                <a:spcPts val="1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Έγγραφο Εργασίας 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ΙΙ Μεθοδολογικό Έγγραφο για το Πλαίσιο Επίδοσης </a:t>
            </a: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με πρότυπο 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μεθοδολογικό έγγραφο για το ΠΕ</a:t>
            </a:r>
          </a:p>
          <a:p>
            <a:pPr marL="800100" lvl="1" indent="-342900" algn="just">
              <a:spcBef>
                <a:spcPts val="1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Αντιστοίχιση 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ΣΠ </a:t>
            </a: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/ ΕΣ / ΠΠ / Κατηγορίες 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δράσεων </a:t>
            </a: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/ Δεικτών («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Συνοδοί» δείκτες και δείκτες με απαίτηση για καθορισμό τιμής </a:t>
            </a: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βάσης)</a:t>
            </a:r>
            <a:endParaRPr lang="el-GR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800100" lvl="1" indent="-342900" algn="just">
              <a:spcBef>
                <a:spcPts val="1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Ειδικοί 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δείκτες ΤΒ με κωδικοποίηση προς χρήση σε όλα τα Προγράμματα</a:t>
            </a:r>
          </a:p>
          <a:p>
            <a:pPr marL="800100" lvl="1" indent="-342900" algn="just">
              <a:spcBef>
                <a:spcPts val="1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Εύρος 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κωδικών για ειδικούς δείκτες ανά Πρόγραμμα</a:t>
            </a:r>
          </a:p>
          <a:p>
            <a:pPr marL="800100" lvl="1" indent="-342900" algn="just">
              <a:spcBef>
                <a:spcPts val="1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ΔΤΔ 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κοινών δεικτών μεταφρασμένα στα ελληνικά και εμπλουτισμένα </a:t>
            </a:r>
            <a:r>
              <a:rPr lang="el-GR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μεεπεξηγήσεις</a:t>
            </a: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και μεθόδους </a:t>
            </a: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μέτρησης</a:t>
            </a:r>
          </a:p>
          <a:p>
            <a:pPr marL="800100" lvl="1" indent="-342900" algn="just">
              <a:spcBef>
                <a:spcPts val="1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l-GR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Πρόταση </a:t>
            </a:r>
            <a:r>
              <a:rPr lang="el-GR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ομογενοποίησης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 των ειδικών δεικτών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5050" y="5839072"/>
            <a:ext cx="858837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912097"/>
            <a:ext cx="268922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151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604250" y="6640513"/>
            <a:ext cx="6477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fld id="{15DC7D07-DC10-4514-BE30-2543633B1333}" type="slidenum">
              <a:rPr lang="el-GR" altLang="en-US" sz="1000" b="1">
                <a:solidFill>
                  <a:srgbClr val="4D4D4D"/>
                </a:solidFill>
                <a:latin typeface="Verdana" pitchFamily="34" charset="0"/>
              </a:rPr>
              <a:pPr algn="ctr" eaLnBrk="1" hangingPunct="1">
                <a:spcBef>
                  <a:spcPct val="50000"/>
                </a:spcBef>
              </a:pPr>
              <a:t>6</a:t>
            </a:fld>
            <a:endParaRPr lang="el-GR" altLang="en-US" sz="1000" b="1">
              <a:solidFill>
                <a:srgbClr val="4D4D4D"/>
              </a:solidFill>
              <a:latin typeface="Verdana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1588"/>
            <a:ext cx="228601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467544" y="260648"/>
            <a:ext cx="81367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l-GR" sz="2000" b="1" dirty="0">
                <a:solidFill>
                  <a:srgbClr val="C00000"/>
                </a:solidFill>
                <a:latin typeface="Cambria" pitchFamily="18" charset="0"/>
              </a:rPr>
              <a:t>Το κράτος μέλος ή η διαχειριστική αρχή διασφαλίζει ότι υπάρχουν οι αναγκαίες διαδικασίες για την παραγωγή και συλλογή των δεδομένων που είναι απαραίτητα για τις αξιολογήσεις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496756" y="1556792"/>
            <a:ext cx="8107494" cy="3652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2000"/>
              </a:spcBef>
              <a:buFont typeface="Wingdings" panose="05000000000000000000" pitchFamily="2" charset="2"/>
              <a:buChar char="q"/>
            </a:pPr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Όλοι οι δείκτες ενός Προγράμματος περιλαμβάνονται στο Πλαίσιο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Επίδοσης (εκροών και αποτελεσμάτων)</a:t>
            </a:r>
            <a:endParaRPr lang="el-GR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spcBef>
                <a:spcPts val="2000"/>
              </a:spcBef>
              <a:buFont typeface="Wingdings" panose="05000000000000000000" pitchFamily="2" charset="2"/>
              <a:buChar char="q"/>
            </a:pP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Η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πρόοδος στην επίτευξη των οροσήμων όλων των δεικτών εκροών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θα εξεταστεί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για κάθε Πρόγραμμα κατά την ενδιάμεση επανεξέταση το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2025. Η μη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επίτευξη των οροσήμων που έχουν τεθεί για το 2024 δεν συνδέεται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με αναστολή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πληρωμών και η επίτευξη του πλαισίου επίδοσης δεν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επηρεάζει αποκλειστικά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την κατανομή του ποσού ευελιξίας για τα έτη 2026 και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2027.</a:t>
            </a: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spcBef>
                <a:spcPts val="2000"/>
              </a:spcBef>
              <a:buFont typeface="Wingdings" panose="05000000000000000000" pitchFamily="2" charset="2"/>
              <a:buChar char="q"/>
            </a:pP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Το κράτος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μέλος υποβάλλει στην Επιτροπή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έως </a:t>
            </a:r>
            <a:r>
              <a:rPr 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31.03.2025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Αποτίμηση  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για κάθε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πρόγραμμα όσον αφορά το αποτέλεσμα της ενδιάμεσης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επανεξέτασης, συμπεριλαμβανομένης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πρότασης για την οριστική διάθεση του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ποσού ευελιξίας 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η οποία θα βασιστεί σε μια σειρά </a:t>
            </a:r>
            <a:r>
              <a:rPr 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παραγόντων. </a:t>
            </a: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34" y="5805264"/>
            <a:ext cx="268922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697368"/>
            <a:ext cx="858837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502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8604250" y="6640513"/>
            <a:ext cx="6477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fld id="{0F8540B2-1823-44FE-ABE0-C7A1DB951F7B}" type="slidenum">
              <a:rPr lang="el-GR" altLang="en-US" sz="1000" b="1">
                <a:solidFill>
                  <a:srgbClr val="4D4D4D"/>
                </a:solidFill>
                <a:latin typeface="Verdana" pitchFamily="34" charset="0"/>
              </a:rPr>
              <a:pPr algn="ctr" eaLnBrk="1" hangingPunct="1">
                <a:spcBef>
                  <a:spcPct val="50000"/>
                </a:spcBef>
              </a:pPr>
              <a:t>7</a:t>
            </a:fld>
            <a:endParaRPr lang="el-GR" altLang="en-US" sz="1000" b="1">
              <a:solidFill>
                <a:srgbClr val="4D4D4D"/>
              </a:solidFill>
              <a:latin typeface="Verdana" pitchFamily="34" charset="0"/>
            </a:endParaRP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971550" y="549275"/>
            <a:ext cx="7200900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40000"/>
              </a:spcBef>
              <a:buFontTx/>
              <a:buBlip>
                <a:blip r:embed="rId3"/>
              </a:buBlip>
            </a:pPr>
            <a:endParaRPr lang="el-GR" altLang="en-US" sz="2800" dirty="0">
              <a:latin typeface="Calibri" pitchFamily="34" charset="0"/>
            </a:endParaRPr>
          </a:p>
          <a:p>
            <a:pPr eaLnBrk="1" hangingPunct="1">
              <a:lnSpc>
                <a:spcPct val="95000"/>
              </a:lnSpc>
              <a:spcBef>
                <a:spcPct val="40000"/>
              </a:spcBef>
              <a:buFontTx/>
              <a:buBlip>
                <a:blip r:embed="rId3"/>
              </a:buBlip>
            </a:pPr>
            <a:endParaRPr lang="el-GR" altLang="en-US" sz="2800" dirty="0">
              <a:latin typeface="Calibri" pitchFamily="34" charset="0"/>
            </a:endParaRPr>
          </a:p>
          <a:p>
            <a:pPr algn="ctr" eaLnBrk="1" hangingPunct="1">
              <a:lnSpc>
                <a:spcPct val="95000"/>
              </a:lnSpc>
              <a:spcBef>
                <a:spcPct val="40000"/>
              </a:spcBef>
            </a:pPr>
            <a:r>
              <a:rPr lang="en-US" altLang="en-US" sz="2800" b="1" dirty="0" smtClean="0">
                <a:solidFill>
                  <a:srgbClr val="4D4D4D"/>
                </a:solidFill>
                <a:latin typeface="Cambria" pitchFamily="18" charset="0"/>
              </a:rPr>
              <a:t>       </a:t>
            </a:r>
            <a:r>
              <a:rPr lang="el-GR" altLang="en-US" sz="2800" b="1" i="1" dirty="0">
                <a:solidFill>
                  <a:srgbClr val="C00000"/>
                </a:solidFill>
                <a:latin typeface="Cambria" pitchFamily="18" charset="0"/>
              </a:rPr>
              <a:t>Ευχαριστώ  για την προσοχή σας </a:t>
            </a:r>
            <a:endParaRPr lang="el-GR" altLang="en-US" sz="2800" b="1" i="1" dirty="0" smtClean="0">
              <a:solidFill>
                <a:srgbClr val="C00000"/>
              </a:solidFill>
              <a:latin typeface="Cambria" pitchFamily="18" charset="0"/>
            </a:endParaRPr>
          </a:p>
          <a:p>
            <a:pPr algn="ctr" eaLnBrk="1" hangingPunct="1"/>
            <a:endParaRPr lang="en-US" altLang="en-US" i="1" dirty="0">
              <a:solidFill>
                <a:srgbClr val="C00000"/>
              </a:solidFill>
            </a:endParaRPr>
          </a:p>
          <a:p>
            <a:pPr marL="0" lvl="0" indent="0" algn="ctr" eaLnBrk="1" hangingPunct="1">
              <a:lnSpc>
                <a:spcPct val="95000"/>
              </a:lnSpc>
              <a:spcBef>
                <a:spcPct val="40000"/>
              </a:spcBef>
            </a:pPr>
            <a:endParaRPr lang="el-GR" altLang="en-US" b="1" i="1" dirty="0" smtClean="0">
              <a:solidFill>
                <a:srgbClr val="C00000"/>
              </a:solidFill>
              <a:latin typeface="Cambria" pitchFamily="18" charset="0"/>
            </a:endParaRPr>
          </a:p>
          <a:p>
            <a:pPr marL="0" lvl="0" indent="0" algn="ctr" eaLnBrk="1" hangingPunct="1">
              <a:lnSpc>
                <a:spcPct val="95000"/>
              </a:lnSpc>
              <a:spcBef>
                <a:spcPct val="40000"/>
              </a:spcBef>
            </a:pPr>
            <a:r>
              <a:rPr lang="el-GR" altLang="en-US" b="1" i="1" dirty="0" smtClean="0">
                <a:solidFill>
                  <a:srgbClr val="C00000"/>
                </a:solidFill>
                <a:latin typeface="Cambria" pitchFamily="18" charset="0"/>
              </a:rPr>
              <a:t>Γιάννης Δημητρέλος</a:t>
            </a:r>
            <a:endParaRPr lang="el-GR" altLang="en-US" b="1" i="1" dirty="0">
              <a:solidFill>
                <a:srgbClr val="C00000"/>
              </a:solidFill>
              <a:latin typeface="Cambria" pitchFamily="18" charset="0"/>
            </a:endParaRPr>
          </a:p>
          <a:p>
            <a:pPr marL="0" lvl="0" indent="0" algn="ctr" eaLnBrk="1" hangingPunct="1">
              <a:lnSpc>
                <a:spcPct val="95000"/>
              </a:lnSpc>
              <a:spcBef>
                <a:spcPct val="40000"/>
              </a:spcBef>
            </a:pPr>
            <a:r>
              <a:rPr lang="el-GR" altLang="en-US" b="1" i="1" dirty="0">
                <a:solidFill>
                  <a:srgbClr val="C00000"/>
                </a:solidFill>
                <a:latin typeface="Cambria" pitchFamily="18" charset="0"/>
              </a:rPr>
              <a:t>Στέλεχος Μονάδας Β - ΕΥΣΣΑ</a:t>
            </a:r>
          </a:p>
          <a:p>
            <a:pPr marL="0" lvl="0" indent="0" algn="ctr" eaLnBrk="1" hangingPunct="1">
              <a:lnSpc>
                <a:spcPct val="95000"/>
              </a:lnSpc>
              <a:spcBef>
                <a:spcPct val="40000"/>
              </a:spcBef>
            </a:pPr>
            <a:r>
              <a:rPr lang="en-US" altLang="en-US" i="1" smtClean="0">
                <a:solidFill>
                  <a:srgbClr val="C00000"/>
                </a:solidFill>
                <a:latin typeface="Cambria" pitchFamily="18" charset="0"/>
                <a:hlinkClick r:id="rId4"/>
              </a:rPr>
              <a:t>dimitrelos@mnec.gr</a:t>
            </a:r>
            <a:r>
              <a:rPr lang="en-US" altLang="en-US" i="1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en-US" altLang="en-US" i="1" dirty="0">
              <a:solidFill>
                <a:srgbClr val="C00000"/>
              </a:solidFill>
              <a:latin typeface="Cambria" pitchFamily="18" charset="0"/>
            </a:endParaRPr>
          </a:p>
          <a:p>
            <a:pPr algn="ctr" eaLnBrk="1" hangingPunct="1">
              <a:lnSpc>
                <a:spcPct val="95000"/>
              </a:lnSpc>
              <a:spcBef>
                <a:spcPct val="40000"/>
              </a:spcBef>
            </a:pPr>
            <a:endParaRPr lang="en-US" altLang="en-US" b="1" dirty="0">
              <a:solidFill>
                <a:srgbClr val="0070C0"/>
              </a:solidFill>
              <a:latin typeface="Cambria" pitchFamily="18" charset="0"/>
            </a:endParaRPr>
          </a:p>
          <a:p>
            <a:pPr algn="ctr" eaLnBrk="1" hangingPunct="1">
              <a:lnSpc>
                <a:spcPct val="95000"/>
              </a:lnSpc>
              <a:spcBef>
                <a:spcPct val="40000"/>
              </a:spcBef>
            </a:pPr>
            <a:endParaRPr lang="en-US" altLang="en-US" b="1" dirty="0">
              <a:solidFill>
                <a:srgbClr val="4D4D4D"/>
              </a:solidFill>
              <a:latin typeface="Cambria" pitchFamily="18" charset="0"/>
            </a:endParaRPr>
          </a:p>
          <a:p>
            <a:pPr algn="ctr" eaLnBrk="1" hangingPunct="1"/>
            <a:endParaRPr lang="en-US" altLang="en-US" dirty="0">
              <a:solidFill>
                <a:srgbClr val="4D4D4D"/>
              </a:solidFill>
            </a:endParaRPr>
          </a:p>
          <a:p>
            <a:pPr algn="ctr" eaLnBrk="1" hangingPunct="1"/>
            <a:endParaRPr lang="en-US" altLang="en-US" dirty="0">
              <a:solidFill>
                <a:srgbClr val="4D4D4D"/>
              </a:solidFill>
            </a:endParaRPr>
          </a:p>
          <a:p>
            <a:pPr algn="ctr" eaLnBrk="1" hangingPunct="1"/>
            <a:endParaRPr lang="en-US" altLang="en-US" dirty="0">
              <a:solidFill>
                <a:srgbClr val="4D4D4D"/>
              </a:solidFill>
            </a:endParaRPr>
          </a:p>
          <a:p>
            <a:pPr algn="ctr" eaLnBrk="1" hangingPunct="1"/>
            <a:endParaRPr lang="en-US" altLang="en-US" dirty="0">
              <a:solidFill>
                <a:srgbClr val="4D4D4D"/>
              </a:solidFill>
            </a:endParaRPr>
          </a:p>
          <a:p>
            <a:pPr algn="ctr" eaLnBrk="1" hangingPunct="1"/>
            <a:endParaRPr lang="en-US" altLang="en-US" dirty="0">
              <a:solidFill>
                <a:srgbClr val="4D4D4D"/>
              </a:solidFill>
            </a:endParaRPr>
          </a:p>
          <a:p>
            <a:pPr algn="ctr" eaLnBrk="1" hangingPunct="1"/>
            <a:endParaRPr lang="en-US" altLang="en-US" dirty="0">
              <a:solidFill>
                <a:srgbClr val="4D4D4D"/>
              </a:solidFill>
            </a:endParaRPr>
          </a:p>
          <a:p>
            <a:pPr algn="ctr" eaLnBrk="1" hangingPunct="1"/>
            <a:endParaRPr lang="en-US" altLang="en-US" dirty="0">
              <a:solidFill>
                <a:srgbClr val="4D4D4D"/>
              </a:solidFill>
            </a:endParaRPr>
          </a:p>
          <a:p>
            <a:pPr algn="ctr" eaLnBrk="1" hangingPunct="1"/>
            <a:endParaRPr lang="en-US" altLang="en-US" dirty="0">
              <a:solidFill>
                <a:srgbClr val="4D4D4D"/>
              </a:solidFill>
            </a:endParaRPr>
          </a:p>
          <a:p>
            <a:pPr algn="ctr" eaLnBrk="1" hangingPunct="1"/>
            <a:r>
              <a:rPr lang="en-US" altLang="en-US" dirty="0">
                <a:solidFill>
                  <a:srgbClr val="4D4D4D"/>
                </a:solidFill>
              </a:rPr>
              <a:t> </a:t>
            </a:r>
            <a:endParaRPr lang="el-GR" altLang="en-US" dirty="0">
              <a:solidFill>
                <a:srgbClr val="4D4D4D"/>
              </a:solidFill>
            </a:endParaRPr>
          </a:p>
        </p:txBody>
      </p:sp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688" y="2348880"/>
            <a:ext cx="6516688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Ομάδα 6"/>
          <p:cNvGrpSpPr/>
          <p:nvPr/>
        </p:nvGrpSpPr>
        <p:grpSpPr>
          <a:xfrm>
            <a:off x="88256" y="6165304"/>
            <a:ext cx="8876232" cy="648072"/>
            <a:chOff x="88256" y="6165304"/>
            <a:chExt cx="8876232" cy="648072"/>
          </a:xfrm>
        </p:grpSpPr>
        <p:pic>
          <p:nvPicPr>
            <p:cNvPr id="8" name="Εικόνα 7" descr="C:\Users\aromanou\Desktop\ESPA 2021-2027 RGB_crop.jp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00392" y="6165304"/>
              <a:ext cx="864096" cy="6480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Εικόνα 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56" y="6309320"/>
              <a:ext cx="2683544" cy="500075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11447</TotalTime>
  <Words>1543</Words>
  <Application>Microsoft Office PowerPoint</Application>
  <PresentationFormat>Προβολή στην οθόνη (4:3)</PresentationFormat>
  <Paragraphs>133</Paragraphs>
  <Slides>7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5" baseType="lpstr">
      <vt:lpstr>Arial</vt:lpstr>
      <vt:lpstr>Calibri</vt:lpstr>
      <vt:lpstr>Cambria</vt:lpstr>
      <vt:lpstr>Century Gothic</vt:lpstr>
      <vt:lpstr>Courier New</vt:lpstr>
      <vt:lpstr>Verdana</vt:lpstr>
      <vt:lpstr>Wingdings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Κονδύλη, Ιουλία</dc:creator>
  <cp:lastModifiedBy>Δημητρέλος , Ιωαννης</cp:lastModifiedBy>
  <cp:revision>883</cp:revision>
  <cp:lastPrinted>2022-03-01T08:47:12Z</cp:lastPrinted>
  <dcterms:created xsi:type="dcterms:W3CDTF">2009-11-16T11:03:32Z</dcterms:created>
  <dcterms:modified xsi:type="dcterms:W3CDTF">2022-11-15T13:26:32Z</dcterms:modified>
</cp:coreProperties>
</file>